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школа\Рабочий стол\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263" y="0"/>
            <a:ext cx="9186529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736"/>
            <a:ext cx="87154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latin typeface="+mj-lt"/>
              </a:rPr>
              <a:t>Решите систему уравнений наиболее удобным методом.  Выбор метода обоснуйте.</a:t>
            </a:r>
          </a:p>
          <a:p>
            <a:endParaRPr lang="ru-RU" sz="2400" b="1" dirty="0" smtClean="0">
              <a:latin typeface="+mj-lt"/>
            </a:endParaRPr>
          </a:p>
          <a:p>
            <a:r>
              <a:rPr lang="ru-RU" sz="2400" b="1" dirty="0" smtClean="0"/>
              <a:t>1). 	 </a:t>
            </a:r>
            <a:r>
              <a:rPr lang="en-US" sz="2400" b="1" dirty="0" smtClean="0"/>
              <a:t>x</a:t>
            </a:r>
            <a:r>
              <a:rPr lang="ru-RU" sz="2400" b="1" dirty="0" smtClean="0"/>
              <a:t> + 7</a:t>
            </a:r>
            <a:r>
              <a:rPr lang="en-US" sz="2400" b="1" dirty="0" smtClean="0"/>
              <a:t>y</a:t>
            </a:r>
            <a:r>
              <a:rPr lang="ru-RU" sz="2400" b="1" dirty="0" smtClean="0"/>
              <a:t> = 9	2).      </a:t>
            </a:r>
            <a:r>
              <a:rPr lang="en-US" sz="2400" b="1" dirty="0" smtClean="0"/>
              <a:t>x</a:t>
            </a:r>
            <a:r>
              <a:rPr lang="ru-RU" sz="2400" b="1" dirty="0" smtClean="0"/>
              <a:t> - 2</a:t>
            </a:r>
            <a:r>
              <a:rPr lang="en-US" sz="2400" b="1" dirty="0" smtClean="0"/>
              <a:t>y</a:t>
            </a:r>
            <a:r>
              <a:rPr lang="ru-RU" sz="2400" b="1" dirty="0" smtClean="0"/>
              <a:t> = 0       3).        </a:t>
            </a:r>
            <a:r>
              <a:rPr lang="en-US" sz="2400" b="1" dirty="0" smtClean="0"/>
              <a:t>x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 + </a:t>
            </a:r>
            <a:r>
              <a:rPr lang="en-US" sz="2400" b="1" dirty="0" smtClean="0"/>
              <a:t>y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 = 4</a:t>
            </a:r>
          </a:p>
          <a:p>
            <a:r>
              <a:rPr lang="ru-RU" sz="2400" b="1" dirty="0" smtClean="0"/>
              <a:t>	 </a:t>
            </a:r>
            <a:r>
              <a:rPr lang="en-US" sz="2400" b="1" dirty="0" smtClean="0"/>
              <a:t>x</a:t>
            </a:r>
            <a:r>
              <a:rPr lang="ru-RU" sz="2400" b="1" dirty="0" smtClean="0"/>
              <a:t> - 7</a:t>
            </a:r>
            <a:r>
              <a:rPr lang="en-US" sz="2400" b="1" dirty="0" smtClean="0"/>
              <a:t>y</a:t>
            </a:r>
            <a:r>
              <a:rPr lang="ru-RU" sz="2400" b="1" dirty="0" smtClean="0"/>
              <a:t> = -5	           </a:t>
            </a:r>
            <a:r>
              <a:rPr lang="en-US" sz="2400" b="1" dirty="0" smtClean="0"/>
              <a:t>x</a:t>
            </a:r>
            <a:r>
              <a:rPr lang="ru-RU" sz="2400" b="1" dirty="0" smtClean="0"/>
              <a:t> -  </a:t>
            </a:r>
            <a:r>
              <a:rPr lang="en-US" sz="2400" b="1" dirty="0" smtClean="0"/>
              <a:t>y</a:t>
            </a:r>
            <a:r>
              <a:rPr lang="ru-RU" sz="2400" b="1" dirty="0" smtClean="0"/>
              <a:t> = 2                    </a:t>
            </a:r>
            <a:r>
              <a:rPr lang="en-US" sz="2400" b="1" dirty="0" smtClean="0"/>
              <a:t>x</a:t>
            </a:r>
            <a:r>
              <a:rPr lang="ru-RU" sz="2400" b="1" dirty="0" smtClean="0"/>
              <a:t> + </a:t>
            </a:r>
            <a:r>
              <a:rPr lang="en-US" sz="2400" b="1" dirty="0" smtClean="0"/>
              <a:t>y </a:t>
            </a:r>
            <a:r>
              <a:rPr lang="ru-RU" sz="2400" b="1" dirty="0" smtClean="0"/>
              <a:t> = 0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1000100" y="2928934"/>
            <a:ext cx="214314" cy="7143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3571868" y="3000372"/>
            <a:ext cx="214314" cy="7143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6215074" y="2928934"/>
            <a:ext cx="214314" cy="7143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71480"/>
            <a:ext cx="40529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/>
              <a:t>Тема урока: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2143116"/>
            <a:ext cx="69485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Системы уравнений 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как математические модели 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реальных ситуаций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142984"/>
            <a:ext cx="838043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FFFF00"/>
                </a:solidFill>
              </a:rPr>
              <a:t>№ 7.22 </a:t>
            </a:r>
            <a:r>
              <a:rPr lang="ru-RU" sz="3600" b="1" dirty="0" smtClean="0"/>
              <a:t>« Две бригады, работая вместе,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/>
              <a:t>могут выполнить задание за 8 часов.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/>
              <a:t>Первая бригада, работая одна,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/>
              <a:t>могла бы выполнить задание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/>
              <a:t>на 12 часов быстрее, чем вторая»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071546"/>
            <a:ext cx="8009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– </a:t>
            </a:r>
            <a:r>
              <a:rPr lang="ru-RU" sz="4000" b="1" dirty="0" err="1" smtClean="0"/>
              <a:t>х</a:t>
            </a:r>
            <a:r>
              <a:rPr lang="ru-RU" sz="4000" b="1" dirty="0" smtClean="0"/>
              <a:t> = 12;    </a:t>
            </a:r>
            <a:r>
              <a:rPr lang="ru-RU" sz="4000" b="1" dirty="0" err="1" smtClean="0"/>
              <a:t>х</a:t>
            </a:r>
            <a:r>
              <a:rPr lang="ru-RU" sz="4000" b="1" dirty="0" smtClean="0"/>
              <a:t> + 12 = у;    у – 12 = </a:t>
            </a:r>
            <a:r>
              <a:rPr lang="ru-RU" sz="4000" b="1" dirty="0" err="1" smtClean="0"/>
              <a:t>х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00166" y="2643182"/>
            <a:ext cx="32480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 /</a:t>
            </a:r>
            <a:r>
              <a:rPr lang="ru-RU" sz="4000" b="1" dirty="0" err="1" smtClean="0"/>
              <a:t>х</a:t>
            </a:r>
            <a:r>
              <a:rPr lang="ru-RU" sz="4000" b="1" dirty="0" smtClean="0"/>
              <a:t> + 1/у =1/8</a:t>
            </a:r>
          </a:p>
          <a:p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71934" y="4286256"/>
            <a:ext cx="2848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8 /</a:t>
            </a:r>
            <a:r>
              <a:rPr lang="ru-RU" sz="4000" b="1" dirty="0" err="1" smtClean="0"/>
              <a:t>х</a:t>
            </a:r>
            <a:r>
              <a:rPr lang="ru-RU" sz="4000" b="1" dirty="0" smtClean="0"/>
              <a:t> + 8/у =1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7950" y="2928934"/>
            <a:ext cx="5950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 smtClean="0">
                <a:solidFill>
                  <a:srgbClr val="FFFF00"/>
                </a:solidFill>
              </a:rPr>
              <a:t>?</a:t>
            </a:r>
            <a:endParaRPr lang="ru-RU" sz="72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4572008"/>
            <a:ext cx="5950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 smtClean="0">
                <a:solidFill>
                  <a:srgbClr val="FFFF00"/>
                </a:solidFill>
              </a:rPr>
              <a:t>?</a:t>
            </a:r>
            <a:endParaRPr lang="ru-RU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476" y="928670"/>
            <a:ext cx="8982524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ru-RU" dirty="0" smtClean="0"/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Обозначить неизвестные величины переменными.</a:t>
            </a:r>
          </a:p>
          <a:p>
            <a:pPr lvl="0" algn="ctr"/>
            <a:endParaRPr lang="ru-RU" sz="2400" b="1" dirty="0" smtClean="0">
              <a:solidFill>
                <a:srgbClr val="FFFF00"/>
              </a:solidFill>
              <a:latin typeface="+mj-lt"/>
            </a:endParaRPr>
          </a:p>
          <a:p>
            <a:pPr lvl="0" algn="ctr"/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Выразить оставшиеся величины через эти переменные.</a:t>
            </a:r>
          </a:p>
          <a:p>
            <a:pPr lvl="0" algn="ctr"/>
            <a:endParaRPr lang="ru-RU" sz="2400" b="1" dirty="0" smtClean="0">
              <a:solidFill>
                <a:srgbClr val="FFFF00"/>
              </a:solidFill>
              <a:latin typeface="+mj-lt"/>
            </a:endParaRPr>
          </a:p>
          <a:p>
            <a:pPr lvl="0" algn="ctr"/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Найти в задаче условия для составления уравнений.</a:t>
            </a:r>
          </a:p>
          <a:p>
            <a:pPr lvl="0" algn="ctr"/>
            <a:endParaRPr lang="ru-RU" sz="2400" b="1" dirty="0" smtClean="0">
              <a:solidFill>
                <a:srgbClr val="FFFF00"/>
              </a:solidFill>
              <a:latin typeface="+mj-lt"/>
            </a:endParaRPr>
          </a:p>
          <a:p>
            <a:pPr lvl="0" algn="ctr"/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Решить получившуюся систему уравнений.</a:t>
            </a:r>
          </a:p>
          <a:p>
            <a:pPr lvl="0" algn="ctr"/>
            <a:endParaRPr lang="ru-RU" sz="2400" b="1" dirty="0" smtClean="0">
              <a:solidFill>
                <a:srgbClr val="FFFF00"/>
              </a:solidFill>
              <a:latin typeface="+mj-lt"/>
            </a:endParaRPr>
          </a:p>
          <a:p>
            <a:pPr lvl="0" algn="ctr"/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Найденное решение использовать для ответа </a:t>
            </a:r>
          </a:p>
          <a:p>
            <a:pPr lvl="0" algn="ctr"/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на вопрос задачи.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87624" y="764704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2267744" y="255657"/>
            <a:ext cx="6876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539552" y="764704"/>
            <a:ext cx="769152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r>
              <a:rPr lang="ru-RU" sz="3200" b="1" dirty="0" err="1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– у = 24                </a:t>
            </a:r>
            <a:r>
              <a:rPr lang="ru-RU" sz="3200" b="1" dirty="0" err="1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= у + 24    	</a:t>
            </a:r>
            <a:endParaRPr lang="ru-RU" sz="3200" b="1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r>
              <a:rPr lang="ru-RU" sz="3200" b="1" dirty="0" err="1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у = 481	   ;          </a:t>
            </a:r>
            <a:r>
              <a:rPr lang="ru-RU" sz="3200" b="1" dirty="0" err="1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у = 481        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	</a:t>
            </a:r>
            <a:endParaRPr lang="ru-RU" sz="3200" b="1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у (</a:t>
            </a:r>
            <a:r>
              <a:rPr lang="ru-RU" sz="3200" b="1" dirty="0" err="1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у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+ 24 ) = 481   ;       у</a:t>
            </a:r>
            <a:r>
              <a:rPr lang="ru-RU" sz="3200" b="1" baseline="30000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2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+24у – 481 =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endParaRPr lang="ru-RU" sz="3200" b="1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r>
              <a:rPr lang="en-US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D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= 500    ; у</a:t>
            </a:r>
            <a:r>
              <a:rPr lang="ru-RU" sz="3200" b="1" baseline="-30000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1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=</a:t>
            </a:r>
            <a:r>
              <a:rPr lang="ru-RU" sz="3200" b="1" baseline="-30000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-37 –</a:t>
            </a:r>
            <a:r>
              <a:rPr lang="ru-RU" sz="3200" b="1" baseline="-30000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не </a:t>
            </a:r>
            <a:r>
              <a:rPr lang="ru-RU" sz="3200" b="1" dirty="0" err="1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явл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. решением </a:t>
            </a:r>
            <a:endParaRPr lang="ru-RU" sz="3200" b="1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                                  по </a:t>
            </a:r>
            <a:r>
              <a:rPr lang="ru-RU" sz="3200" b="1" dirty="0" err="1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усл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. задачи  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endParaRPr lang="ru-RU" sz="3200" b="1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419350" algn="l"/>
              </a:tabLst>
            </a:pP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у</a:t>
            </a:r>
            <a:r>
              <a:rPr lang="ru-RU" sz="3200" b="1" baseline="-30000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= 13    ;     х</a:t>
            </a:r>
            <a:r>
              <a:rPr lang="ru-RU" sz="3200" b="1" baseline="-30000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FFFFFF"/>
                </a:solidFill>
                <a:ea typeface="Calibri" pitchFamily="34" charset="0"/>
                <a:cs typeface="Times New Roman" pitchFamily="18" charset="0"/>
              </a:rPr>
              <a:t> = 37            Ответ: 37 и 13.</a:t>
            </a:r>
            <a:endParaRPr lang="ru-RU" sz="3200" b="1" dirty="0" smtClean="0"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0" name="Левая фигурная скобка 39"/>
          <p:cNvSpPr/>
          <p:nvPr/>
        </p:nvSpPr>
        <p:spPr>
          <a:xfrm>
            <a:off x="323528" y="908720"/>
            <a:ext cx="155448" cy="9144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1" name="Левая фигурная скобка 40"/>
          <p:cNvSpPr/>
          <p:nvPr/>
        </p:nvSpPr>
        <p:spPr>
          <a:xfrm>
            <a:off x="3635896" y="908720"/>
            <a:ext cx="155448" cy="9144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411760" y="260648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№ 7.6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204864"/>
            <a:ext cx="439864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i="1" dirty="0" smtClean="0"/>
              <a:t>Домашнее задание</a:t>
            </a:r>
            <a:r>
              <a:rPr lang="ru-RU" sz="4000" dirty="0" smtClean="0"/>
              <a:t>.</a:t>
            </a:r>
          </a:p>
          <a:p>
            <a:r>
              <a:rPr lang="ru-RU" sz="4000" b="1" dirty="0" smtClean="0">
                <a:solidFill>
                  <a:srgbClr val="FFFF00"/>
                </a:solidFill>
              </a:rPr>
              <a:t>     § 7.  № 7.5, 7.14.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150</Words>
  <Application>Microsoft Office PowerPoint</Application>
  <PresentationFormat>Экран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9</cp:revision>
  <dcterms:modified xsi:type="dcterms:W3CDTF">2016-09-30T14:02:18Z</dcterms:modified>
</cp:coreProperties>
</file>